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10" r:id="rId3"/>
    <p:sldId id="329" r:id="rId4"/>
    <p:sldId id="347" r:id="rId5"/>
    <p:sldId id="32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A2E"/>
    <a:srgbClr val="005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0" autoAdjust="0"/>
  </p:normalViewPr>
  <p:slideViewPr>
    <p:cSldViewPr snapToGrid="0">
      <p:cViewPr varScale="1">
        <p:scale>
          <a:sx n="113" d="100"/>
          <a:sy n="113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C7512-0C72-4F50-83BB-2BBFD32728AF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19D95-F1C2-441F-B4CC-F61132B35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6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19D95-F1C2-441F-B4CC-F61132B3531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4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ru-RU" sz="6000" b="1" kern="1200" dirty="0">
                <a:solidFill>
                  <a:srgbClr val="327A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5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1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27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7533828-ABF0-494A-9EAA-58BD69BA9D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A6323B96-8251-424A-A9C7-90819C154E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5450" y="1180573"/>
            <a:ext cx="10800000" cy="358775"/>
          </a:xfrm>
        </p:spPr>
        <p:txBody>
          <a:bodyPr rtlCol="0">
            <a:no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270A534B-2736-4087-A450-15913BC1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96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29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26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8F525-A99D-6248-A430-F8E3DCE8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3090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: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67844" y="1718735"/>
            <a:ext cx="11114557" cy="4220021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baseline="0"/>
            </a:lvl1pPr>
          </a:lstStyle>
          <a:p>
            <a:pPr marL="0" indent="0">
              <a:buNone/>
            </a:pPr>
            <a:r>
              <a:rPr lang="en-US" noProof="0">
                <a:ea typeface="ＭＳ 明朝"/>
                <a:cs typeface="Times New Roman"/>
              </a:rPr>
              <a:t>Click to add text. Do not overcrowd the slide with text. Use an additional slide, if absolutely necessary.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44" y="557771"/>
            <a:ext cx="11114557" cy="978729"/>
          </a:xfrm>
        </p:spPr>
        <p:txBody>
          <a:bodyPr anchor="t">
            <a:spAutoFit/>
          </a:bodyPr>
          <a:lstStyle>
            <a:lvl1pPr marL="0" algn="l" defTabSz="609635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327AB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title. Use assertion/evidence format. </a:t>
            </a:r>
            <a:br>
              <a:rPr lang="en-US" dirty="0"/>
            </a:br>
            <a:r>
              <a:rPr lang="en-US" dirty="0"/>
              <a:t>No end punctuation. Font size at 24-pt.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6DB0D-5E26-4FFA-96C0-5C622041F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67844" y="6564625"/>
            <a:ext cx="11114557" cy="215444"/>
          </a:xfrm>
        </p:spPr>
        <p:txBody>
          <a:bodyPr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8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references and/or abbreviations. Text should be no larger than 6-pt.</a:t>
            </a:r>
          </a:p>
        </p:txBody>
      </p:sp>
    </p:spTree>
    <p:extLst>
      <p:ext uri="{BB962C8B-B14F-4D97-AF65-F5344CB8AC3E}">
        <p14:creationId xmlns:p14="http://schemas.microsoft.com/office/powerpoint/2010/main" val="3484543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5F523E38-C5FD-4B04-B25A-72CCCD372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C313C3E3-C9C0-43C6-8394-F1E05740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49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0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2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2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1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1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8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4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1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4447-03E6-4613-9338-44285668BC9C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2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2250" b="1" kern="1200" dirty="0">
          <a:solidFill>
            <a:srgbClr val="327AB5"/>
          </a:solidFill>
          <a:latin typeface="Montserrat Bold" panose="000008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BB788A3D-8713-0947-8548-62D4B7A4926F}"/>
              </a:ext>
            </a:extLst>
          </p:cNvPr>
          <p:cNvCxnSpPr/>
          <p:nvPr/>
        </p:nvCxnSpPr>
        <p:spPr>
          <a:xfrm>
            <a:off x="1524000" y="3429000"/>
            <a:ext cx="384048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B936327-E919-9C75-F63A-8B63A709AB25}"/>
              </a:ext>
            </a:extLst>
          </p:cNvPr>
          <p:cNvSpPr/>
          <p:nvPr/>
        </p:nvSpPr>
        <p:spPr>
          <a:xfrm>
            <a:off x="293020" y="979269"/>
            <a:ext cx="10979426" cy="2244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Влияние полиморфных вариантов генов I фазы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err="1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биотрансформации</a:t>
            </a:r>
            <a:r>
              <a:rPr lang="ru-RU" sz="2400" b="1" dirty="0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ксенобиотиков</a:t>
            </a:r>
            <a:r>
              <a:rPr lang="ru-RU" sz="2400" b="1" dirty="0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на эффективность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и безопасность терапии CFTR-модуляторами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161A9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при муковисцидозе </a:t>
            </a:r>
            <a:endParaRPr lang="ru-RU" sz="2400" b="1" dirty="0">
              <a:solidFill>
                <a:srgbClr val="0161A9"/>
              </a:solidFill>
              <a:uFill>
                <a:solidFill>
                  <a:srgbClr val="000000"/>
                </a:solidFill>
              </a:uFill>
              <a:latin typeface="Arial Unicode MS"/>
              <a:ea typeface="Arimo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8ADE0224-5787-F4F3-3FDF-5B92281CB603}"/>
              </a:ext>
            </a:extLst>
          </p:cNvPr>
          <p:cNvSpPr txBox="1">
            <a:spLocks/>
          </p:cNvSpPr>
          <p:nvPr/>
        </p:nvSpPr>
        <p:spPr>
          <a:xfrm>
            <a:off x="965200" y="3429000"/>
            <a:ext cx="9677400" cy="25146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Жекайте Е.К., Кондратьева Е.И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Мельяновская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Ю.Л.,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Воронкова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А.Ю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научное учреждение «Медико-генетический научный центр имени академика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Н.П.Бочкова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учреждение здравоохранения Московской области «Научно-исследовательский клинический институт детства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6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>
            <a:extLst>
              <a:ext uri="{FF2B5EF4-FFF2-40B4-BE49-F238E27FC236}">
                <a16:creationId xmlns="" xmlns:a16="http://schemas.microsoft.com/office/drawing/2014/main" id="{FBBBDADA-D76A-6D9B-F730-E015D377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85016"/>
            <a:ext cx="10964333" cy="1714251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0" algn="just">
              <a:buNone/>
            </a:pPr>
            <a:r>
              <a:rPr lang="ru-RU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Полиморфизм генов, участвующих в метаболизме лекарственных препаратов, является одним из наиболее распространенных наследуемых факторов риска, связанных с побочными реакциями на лекарственные препараты. 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5326913" y="538809"/>
            <a:ext cx="2423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5260559" y="2136378"/>
            <a:ext cx="2423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FBBBDADA-D76A-6D9B-F730-E015D3774CA4}"/>
              </a:ext>
            </a:extLst>
          </p:cNvPr>
          <p:cNvSpPr txBox="1">
            <a:spLocks/>
          </p:cNvSpPr>
          <p:nvPr/>
        </p:nvSpPr>
        <p:spPr>
          <a:xfrm>
            <a:off x="499533" y="2717124"/>
            <a:ext cx="10905066" cy="1287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0" algn="just"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Изучить влияние полиморфизма генов I фазы </a:t>
            </a:r>
            <a:r>
              <a:rPr lang="ru-RU" sz="18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биотрансформации</a:t>
            </a:r>
            <a:r>
              <a:rPr lang="ru-RU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ксенобиотиков</a:t>
            </a:r>
            <a:r>
              <a:rPr lang="ru-RU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на эффективность и безопасность терапии CFTR-модуляторами при муковисцидозе (МВ) для оптимизации терапии.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4563533" y="3806693"/>
            <a:ext cx="51985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финансирования</a:t>
            </a:r>
            <a:endParaRPr lang="ru-RU" sz="2400" dirty="0"/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FBBBDADA-D76A-6D9B-F730-E015D3774CA4}"/>
              </a:ext>
            </a:extLst>
          </p:cNvPr>
          <p:cNvSpPr txBox="1">
            <a:spLocks/>
          </p:cNvSpPr>
          <p:nvPr/>
        </p:nvSpPr>
        <p:spPr>
          <a:xfrm>
            <a:off x="499533" y="4713303"/>
            <a:ext cx="11303000" cy="1941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0" algn="just">
              <a:buNone/>
            </a:pPr>
            <a:r>
              <a:rPr lang="ru-RU" sz="1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Исследование выполнено в рамках научно-исследовательской работы «Разработка медицинской технологии прогнозирования и оценки эффективности и безопасности терапии CFTR-модуляторами муковисцидоза» (номер </a:t>
            </a:r>
            <a:r>
              <a:rPr lang="ru-RU" sz="19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госрегистрации</a:t>
            </a:r>
            <a:r>
              <a:rPr lang="ru-RU" sz="1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123052200007-4</a:t>
            </a:r>
            <a:r>
              <a:rPr lang="ru-RU" sz="1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19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0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3124200" y="267876"/>
            <a:ext cx="4617962" cy="75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endParaRPr lang="ru-RU" sz="2400" dirty="0"/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FBBBDADA-D76A-6D9B-F730-E015D377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" y="338668"/>
            <a:ext cx="11497733" cy="7357532"/>
          </a:xfrm>
        </p:spPr>
        <p:txBody>
          <a:bodyPr>
            <a:normAutofit fontScale="40000" lnSpcReduction="20000"/>
          </a:bodyPr>
          <a:lstStyle/>
          <a:p>
            <a:pPr marL="457200" indent="-457200">
              <a:buAutoNum type="arabicPeriod"/>
            </a:pP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0" algn="just">
              <a:buNone/>
            </a:pPr>
            <a:endParaRPr lang="ru-RU" sz="29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0" algn="just">
              <a:buNone/>
            </a:pP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Проанализированы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данные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пациентов (n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= 301; средний возраст – 11,1 ± 3,8 года), получавших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лумакафтор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/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ивакафтор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элекcакафтор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/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тезакафтор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/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ивакафтор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в 2022–2024 гг.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Эффективность таргетной терапии изучена на основании следующих методов обследования: 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•	осмотр пациента; измерение антропометрических показателей (рост, вес, индекс массы тела (ИМТ) по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Quetelet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(масса (кг)/рост (м)2) шкала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Anthro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plus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ВОЗ); спирометрия: измерение форсированной жизненной емкости легких (ФЖЕЛ) и объема форсированного выдоха за первую секунду (ОФВ1) в % от должного; в соответствии с критериями ERS/ATS; Потовая проба методом определения проводимости пота на аппарате «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Nanoduct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» (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Вескор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США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5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0" algn="just">
              <a:buNone/>
            </a:pP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Безопасность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таргетной терапии изучена на основании следующих методов обследования: 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•	Определение в сыворотке крови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трансаминаз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АЛТ и АСТ (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Ед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/л);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•	Определение в сыворотке крови общего билирубина (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мкмоль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/л);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•	Регистрация нежелательных побочных явлений при приеме таргетной терапии.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Молекулярно-генетический анализ проводился на тотальной ДНК, выделенной из лейкоцитов цельной крови. Изучение полиморфизма генов ФБК проводили методом ПЦР и последующего ПДРФ (полиморфизм длин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рестрикционных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фрагментов) или ПДАФ (полиморфизм длин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амплифицированных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фрагментов) анализа с использованием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праймеров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, выбранных для исследования. </a:t>
            </a:r>
          </a:p>
          <a:p>
            <a:pPr marL="457200" indent="0" algn="just">
              <a:buNone/>
            </a:pP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Фаза 1: CYP2C9*3 (rs1057910; c.1075A&gt;C; I359L), CYP2C9*2 (rs1799853; c.430C&gt;T; R144C), CYP2C19*2 (rs4244285; c.681G&gt;A), CYP2C19*3 (rs4986893; c.636G&gt;A; W212X), CYP2D6*4 (rs3892097; 1846G&gt;A), CYP3A4*3 (rs4986910; M445T; c.1334T&gt;C), CYP3A4*1B (rs2740574; c.-392C&gt;T);</a:t>
            </a:r>
          </a:p>
          <a:p>
            <a:pPr marL="457200" indent="0" algn="just">
              <a:buNone/>
            </a:pP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Статистическая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обработка данных проводилась с помощью пакета прикладных программ IBM SPSS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Statistics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27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зависимости от вида распределения мерами центральной тенденции и рассеяния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служили среднее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значение (М) ± стандартное отклонение (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SD) или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Ме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интерквартильный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размах) / (Q1; Q3). Статистическая обработка проводилась с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использованием критерия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Манна–Уитни, критерия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χ2, 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Краскела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5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Уоллиса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. Различия считались статистически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значимыми при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p </a:t>
            </a:r>
            <a:r>
              <a:rPr lang="ru-RU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≤ </a:t>
            </a:r>
            <a:r>
              <a:rPr lang="ru-RU" sz="35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0,05.</a:t>
            </a:r>
          </a:p>
        </p:txBody>
      </p:sp>
    </p:spTree>
    <p:extLst>
      <p:ext uri="{BB962C8B-B14F-4D97-AF65-F5344CB8AC3E}">
        <p14:creationId xmlns:p14="http://schemas.microsoft.com/office/powerpoint/2010/main" val="179064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5037667" y="538810"/>
            <a:ext cx="2712962" cy="511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7333" y="1166843"/>
            <a:ext cx="99906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1 год терапии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CFTR-модуляторами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 = 0,048) лучшая прибавка массы тела показана у пациентов с генотипом GG полиморфного варианта CYP2D6*4 гена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CYP2D6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с генотипом АС полиморфного варианта CYP2C9*3 гена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CYP2C9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продемонстрированы более высокие показатели массы тела, роста, индекса массы тела до терапии и через 1 год после (р = 0,05), а также лучшая прибавка в росте в динамике (р = 0,010) по сравнению с носителями генотипа АА, что свидетельствует о более высокой эффективности таргетной терапии у пациентов-носителей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генотипа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 с генотипом GG полиморфного вариантов CYP2D6*4 гена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CYP2D6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АA полиморфного варианта CYP2C19*2 гена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CYP2C19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наблюдались нежелательные побочные реакции (НПР) и повышение уровня печеночных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трансаминаз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сыворотке крови</a:t>
            </a:r>
          </a:p>
        </p:txBody>
      </p:sp>
    </p:spTree>
    <p:extLst>
      <p:ext uri="{BB962C8B-B14F-4D97-AF65-F5344CB8AC3E}">
        <p14:creationId xmlns:p14="http://schemas.microsoft.com/office/powerpoint/2010/main" val="298612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>
            <a:extLst>
              <a:ext uri="{FF2B5EF4-FFF2-40B4-BE49-F238E27FC236}">
                <a16:creationId xmlns="" xmlns:a16="http://schemas.microsoft.com/office/drawing/2014/main" id="{FBBBDADA-D76A-6D9B-F730-E015D377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51" y="1510505"/>
            <a:ext cx="10515600" cy="332396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 генов ФБК влияет на эффективность и безопасность терапии препаратами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лумакафтор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ивакафтор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элексакафтор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тезакафтор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ивакафтор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ежедневный пожизненный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CFTR-модуляторов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разработка рекомендаций по дозированию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таргетных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препаратов с учетом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генотипов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генов CYP2C9, CYP2C19, CYP2D6,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необходимостью.</a:t>
            </a:r>
            <a:endParaRPr lang="ru-RU" sz="18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endParaRPr lang="ru-RU" sz="1600" dirty="0"/>
          </a:p>
          <a:p>
            <a:pPr marL="457200" indent="-457200">
              <a:buAutoNum type="arabicPeriod"/>
            </a:pPr>
            <a:endParaRPr lang="ru-RU" sz="14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4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4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400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49263" lvl="1" indent="0">
              <a:buNone/>
            </a:pPr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1029BBBE-14D5-F253-5A48-1A6A6EF51F28}"/>
              </a:ext>
            </a:extLst>
          </p:cNvPr>
          <p:cNvSpPr txBox="1">
            <a:spLocks/>
          </p:cNvSpPr>
          <p:nvPr/>
        </p:nvSpPr>
        <p:spPr>
          <a:xfrm>
            <a:off x="4766734" y="999448"/>
            <a:ext cx="2712962" cy="511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29861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5594</TotalTime>
  <Words>347</Words>
  <Application>Microsoft Office PowerPoint</Application>
  <PresentationFormat>Широкоэкранный</PresentationFormat>
  <Paragraphs>44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 Unicode MS</vt:lpstr>
      <vt:lpstr>Arial</vt:lpstr>
      <vt:lpstr>Arimo</vt:lpstr>
      <vt:lpstr>Calibri</vt:lpstr>
      <vt:lpstr>Cambria</vt:lpstr>
      <vt:lpstr>Montserrat Bold</vt:lpstr>
      <vt:lpstr>ＭＳ 明朝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Bashlykevich, Anastasiya [JANRU]</dc:creator>
  <cp:lastModifiedBy>212-1</cp:lastModifiedBy>
  <cp:revision>312</cp:revision>
  <dcterms:created xsi:type="dcterms:W3CDTF">2022-08-30T07:33:57Z</dcterms:created>
  <dcterms:modified xsi:type="dcterms:W3CDTF">2025-03-18T12:07:09Z</dcterms:modified>
</cp:coreProperties>
</file>